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0" r:id="rId2"/>
    <p:sldId id="2678" r:id="rId3"/>
    <p:sldId id="2677" r:id="rId4"/>
    <p:sldId id="2618" r:id="rId5"/>
    <p:sldId id="2623" r:id="rId6"/>
    <p:sldId id="2625" r:id="rId7"/>
    <p:sldId id="2679" r:id="rId8"/>
    <p:sldId id="2676" r:id="rId9"/>
    <p:sldId id="2674" r:id="rId10"/>
    <p:sldId id="2675" r:id="rId11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>
          <p15:clr>
            <a:srgbClr val="A4A3A4"/>
          </p15:clr>
        </p15:guide>
        <p15:guide id="2" pos="14777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504">
          <p15:clr>
            <a:srgbClr val="A4A3A4"/>
          </p15:clr>
        </p15:guide>
        <p15:guide id="5" pos="6998">
          <p15:clr>
            <a:srgbClr val="A4A3A4"/>
          </p15:clr>
        </p15:guide>
        <p15:guide id="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dim Dianov" initials="" lastIdx="0" clrIdx="0"/>
  <p:cmAuthor id="2" name="Kristen Brady" initials="KB" lastIdx="15" clrIdx="1">
    <p:extLst>
      <p:ext uri="{19B8F6BF-5375-455C-9EA6-DF929625EA0E}">
        <p15:presenceInfo xmlns:p15="http://schemas.microsoft.com/office/powerpoint/2012/main" userId="S-1-5-21-2021793643-622274997-239210854-49410" providerId="AD"/>
      </p:ext>
    </p:extLst>
  </p:cmAuthor>
  <p:cmAuthor id="3" name="Kelly Eismann" initials="KE" lastIdx="14" clrIdx="2">
    <p:extLst>
      <p:ext uri="{19B8F6BF-5375-455C-9EA6-DF929625EA0E}">
        <p15:presenceInfo xmlns:p15="http://schemas.microsoft.com/office/powerpoint/2012/main" userId="0cba3e6a7ab15f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D42"/>
    <a:srgbClr val="D31740"/>
    <a:srgbClr val="21325F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 autoAdjust="0"/>
    <p:restoredTop sz="94014" autoAdjust="0"/>
  </p:normalViewPr>
  <p:slideViewPr>
    <p:cSldViewPr snapToObjects="1">
      <p:cViewPr varScale="1">
        <p:scale>
          <a:sx n="40" d="100"/>
          <a:sy n="40" d="100"/>
        </p:scale>
        <p:origin x="523" y="62"/>
      </p:cViewPr>
      <p:guideLst>
        <p:guide orient="horz" pos="8136"/>
        <p:guide pos="14777"/>
        <p:guide pos="557"/>
        <p:guide orient="horz" pos="504"/>
        <p:guide pos="6998"/>
        <p:guide orient="horz" pos="432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298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206FE6-65FD-AD46-BC66-4C360601F4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69F5A9-D53E-1E4B-B626-0AB86A8FB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C96F23-1C30-A948-9173-69AF186B3AC1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D4210A-D500-4640-9E8D-81F29C846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33097A-945A-9242-80D4-B56960C80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14764D-4B5A-2746-B178-A7357E920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6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D79D38-9524-8C43-B888-0A737F94B2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70412-BF3A-A744-9B8B-30EE9BA858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Calibri Light"/>
              </a:defRPr>
            </a:lvl1pPr>
          </a:lstStyle>
          <a:p>
            <a:pPr>
              <a:defRPr/>
            </a:pPr>
            <a:fld id="{657C56A7-C3B4-4645-AB7D-49A418CA75AB}" type="datetimeFigureOut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93BE8D-9E0F-3245-B60E-24F3DB31CF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311E5B-5870-414C-9B21-1514ED83F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81EA0-AC3D-4544-A28F-BA9B26DD92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FD897-2953-5D48-B363-3F7A9FA3F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Calibri Light"/>
              </a:defRPr>
            </a:lvl1pPr>
          </a:lstStyle>
          <a:p>
            <a:pPr>
              <a:defRPr/>
            </a:pPr>
            <a:fld id="{7977FC64-17AB-E849-8C0C-1FF8412B2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28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72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16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0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5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2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4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We’re funded by the SBA and receive our information directly from the SBA so you can rest assured it’s accurate.</a:t>
            </a:r>
          </a:p>
          <a:p>
            <a:pPr marL="342900" indent="-342900">
              <a:buFontTx/>
              <a:buChar char="-"/>
            </a:pPr>
            <a:r>
              <a:rPr lang="en-US" dirty="0"/>
              <a:t>We’re here to help answer your questions, we have 100+ consultants at the ready helping businesses just like you.</a:t>
            </a:r>
          </a:p>
          <a:p>
            <a:pPr marL="342900" indent="-342900">
              <a:buFontTx/>
              <a:buChar char="-"/>
            </a:pPr>
            <a:r>
              <a:rPr lang="en-US" dirty="0"/>
              <a:t>WE can walk you through loan applications, your P&amp;L’s, financial projections, marketing and sales strategies step-by—step – all at no cost.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You can schedule a consultation through our 800# and also through our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1B49A2-176B-8244-A08D-96152C78D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86"/>
          <a:stretch/>
        </p:blipFill>
        <p:spPr>
          <a:xfrm>
            <a:off x="1" y="0"/>
            <a:ext cx="24377649" cy="13716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7A91CB2-F653-A74D-9072-ABF995F7F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724400" cy="3357386"/>
          </a:xfrm>
          <a:prstGeom prst="rect">
            <a:avLst/>
          </a:prstGeom>
          <a:effectLst>
            <a:glow rad="1905000">
              <a:schemeClr val="bg1">
                <a:alpha val="79000"/>
              </a:schemeClr>
            </a:glo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7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C26291-982D-5D49-AC64-13D1C889B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C1830EC4-17CB-F54D-AB9B-EAC4FE8F6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r="17343" b="20067"/>
          <a:stretch/>
        </p:blipFill>
        <p:spPr>
          <a:xfrm>
            <a:off x="29482" y="1"/>
            <a:ext cx="24348168" cy="13716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7A91CB2-F653-A74D-9072-ABF995F7F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724400" cy="3357386"/>
          </a:xfrm>
          <a:prstGeom prst="rect">
            <a:avLst/>
          </a:prstGeom>
          <a:effectLst>
            <a:glow rad="1905000">
              <a:schemeClr val="bg1">
                <a:alpha val="79000"/>
              </a:schemeClr>
            </a:glo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9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front of a building&#10;&#10;Description automatically generated">
            <a:extLst>
              <a:ext uri="{FF2B5EF4-FFF2-40B4-BE49-F238E27FC236}">
                <a16:creationId xmlns:a16="http://schemas.microsoft.com/office/drawing/2014/main" id="{08BC35E7-C271-1D4C-9934-26B97D9E6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r="10877" b="9152"/>
          <a:stretch/>
        </p:blipFill>
        <p:spPr>
          <a:xfrm>
            <a:off x="1" y="-1"/>
            <a:ext cx="24377650" cy="1371600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7A91CB2-F653-A74D-9072-ABF995F7F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724400" cy="3357386"/>
          </a:xfrm>
          <a:prstGeom prst="rect">
            <a:avLst/>
          </a:prstGeom>
          <a:effectLst>
            <a:glow rad="1905000">
              <a:schemeClr val="bg1">
                <a:alpha val="79000"/>
              </a:schemeClr>
            </a:glo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8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C35E7-C271-1D4C-9934-26B97D9E6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r="12505"/>
          <a:stretch/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7A91CB2-F653-A74D-9072-ABF995F7F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724400" cy="3357386"/>
          </a:xfrm>
          <a:prstGeom prst="rect">
            <a:avLst/>
          </a:prstGeom>
          <a:effectLst>
            <a:glow rad="1905000">
              <a:schemeClr val="bg1">
                <a:alpha val="79000"/>
              </a:schemeClr>
            </a:glo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9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E1092B-E571-854B-9E73-1E7D41BCC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1825" y="4419600"/>
            <a:ext cx="13411199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0" b="0" i="0">
                <a:solidFill>
                  <a:schemeClr val="accent2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B72C1-7D44-A149-B3DC-18DE8DB73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98024" y="6170660"/>
            <a:ext cx="13411199" cy="289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accent3"/>
                </a:solidFill>
                <a:latin typeface="Verdana Pro" panose="020B0604030504040204" pitchFamily="34" charset="0"/>
              </a:defRPr>
            </a:lvl1pPr>
            <a:lvl2pPr marL="9144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2pPr>
            <a:lvl3pPr marL="18288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3pPr>
            <a:lvl4pPr marL="27432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4pPr>
            <a:lvl5pPr marL="36576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91BC3D-28A6-4C52-82CC-66E87EC60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6" y="1371600"/>
            <a:ext cx="6553199" cy="9525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F66AE0-487A-6641-AE53-A700AE788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8459A5-02CE-6443-8072-4AD3666A41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8025" y="9067800"/>
            <a:ext cx="13411199" cy="182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1pPr>
            <a:lvl2pPr marL="9144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2pPr>
            <a:lvl3pPr marL="18288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3pPr>
            <a:lvl4pPr marL="27432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4pPr>
            <a:lvl5pPr marL="36576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4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1CD45-FE36-DD4D-8B80-1D1DDA9DD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286F5DB8-7E96-A348-8546-8D56BA699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75683"/>
            <a:ext cx="24377651" cy="124438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CCD01E-5EE6-EF4F-BCCB-5CD8D900589D}"/>
              </a:ext>
            </a:extLst>
          </p:cNvPr>
          <p:cNvCxnSpPr/>
          <p:nvPr userDrawn="1"/>
        </p:nvCxnSpPr>
        <p:spPr>
          <a:xfrm>
            <a:off x="0" y="8839200"/>
            <a:ext cx="24377650" cy="91440"/>
          </a:xfrm>
          <a:prstGeom prst="line">
            <a:avLst/>
          </a:prstGeom>
          <a:ln w="34925">
            <a:solidFill>
              <a:srgbClr val="213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37BE6-AF05-964A-B6C3-BAEBB72B0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2200" y="7140575"/>
            <a:ext cx="20393025" cy="139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3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D7A1BEE-E91D-AC4F-A268-9CF12B2DB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77650" cy="122682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8FEFBB-5507-2E44-9CFD-C4AE7F9CC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E3B37-D99C-F143-A3B5-60FB7662FC8B}"/>
              </a:ext>
            </a:extLst>
          </p:cNvPr>
          <p:cNvCxnSpPr/>
          <p:nvPr userDrawn="1"/>
        </p:nvCxnSpPr>
        <p:spPr>
          <a:xfrm>
            <a:off x="0" y="8839200"/>
            <a:ext cx="24377650" cy="91440"/>
          </a:xfrm>
          <a:prstGeom prst="line">
            <a:avLst/>
          </a:prstGeom>
          <a:ln w="34925">
            <a:solidFill>
              <a:srgbClr val="213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564F6D-2A18-1A4D-AF47-534A5E2EC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2200" y="7140575"/>
            <a:ext cx="20393025" cy="139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5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7FD580-1884-C14E-80E2-0CDD8F594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225" y="914400"/>
            <a:ext cx="21743987" cy="120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76343EA-5C47-1242-B1F1-BC132B9D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A0126F9-0A50-DA40-8E10-838C956B8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425" y="2971800"/>
            <a:ext cx="21488400" cy="822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3600" b="0" i="0">
                <a:latin typeface="Verdana Pro Light" panose="020B0304030504040204" pitchFamily="34" charset="0"/>
              </a:defRPr>
            </a:lvl1pPr>
            <a:lvl2pPr>
              <a:defRPr sz="3600" b="0" i="0">
                <a:latin typeface="Verdana Pro Light" panose="020B0304030504040204" pitchFamily="34" charset="0"/>
              </a:defRPr>
            </a:lvl2pPr>
            <a:lvl3pPr>
              <a:defRPr sz="3200" b="0" i="0">
                <a:latin typeface="Verdana Pro Light" panose="020B0304030504040204" pitchFamily="34" charset="0"/>
              </a:defRPr>
            </a:lvl3pPr>
            <a:lvl4pPr>
              <a:defRPr sz="2800" b="0" i="0">
                <a:latin typeface="Verdana Pro Light" panose="020B0304030504040204" pitchFamily="34" charset="0"/>
              </a:defRPr>
            </a:lvl4pPr>
            <a:lvl5pPr>
              <a:defRPr sz="2800" b="0" i="0">
                <a:latin typeface="Verdana Pro Light" panose="020B03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0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899991-3BAA-9343-BDCF-5D83B6ECC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489F266-77FC-234A-9964-9D8CAD53A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3625" y="2590800"/>
            <a:ext cx="13944600" cy="8382000"/>
          </a:xfrm>
          <a:prstGeom prst="rect">
            <a:avLst/>
          </a:prstGeom>
        </p:spPr>
        <p:txBody>
          <a:bodyPr/>
          <a:lstStyle>
            <a:lvl1pPr>
              <a:defRPr sz="4400" b="0" i="0">
                <a:latin typeface="Verdana Pro Light" panose="020B0304030504040204" pitchFamily="34" charset="0"/>
              </a:defRPr>
            </a:lvl1pPr>
            <a:lvl2pPr>
              <a:defRPr sz="3600" b="0" i="0">
                <a:latin typeface="Verdana Pro Light" panose="020B0304030504040204" pitchFamily="34" charset="0"/>
              </a:defRPr>
            </a:lvl2pPr>
            <a:lvl3pPr>
              <a:defRPr sz="3200" b="0" i="0">
                <a:latin typeface="Verdana Pro Light" panose="020B0304030504040204" pitchFamily="34" charset="0"/>
              </a:defRPr>
            </a:lvl3pPr>
            <a:lvl4pPr>
              <a:defRPr sz="2800" b="0" i="0">
                <a:latin typeface="Verdana Pro Light" panose="020B0304030504040204" pitchFamily="34" charset="0"/>
              </a:defRPr>
            </a:lvl4pPr>
            <a:lvl5pPr>
              <a:defRPr sz="2800" b="0" i="0">
                <a:latin typeface="Verdana Pro Light" panose="020B03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7141111-1CDE-5647-A265-F4E0046C3F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70226" y="2590800"/>
            <a:ext cx="7467600" cy="83820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7EFCB-D838-E347-8887-809EBD772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225" y="914400"/>
            <a:ext cx="21743987" cy="120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9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7A149B-7174-564F-B539-77653E3E0C10}"/>
              </a:ext>
            </a:extLst>
          </p:cNvPr>
          <p:cNvSpPr/>
          <p:nvPr userDrawn="1"/>
        </p:nvSpPr>
        <p:spPr>
          <a:xfrm>
            <a:off x="-11196" y="12268200"/>
            <a:ext cx="24388846" cy="1447800"/>
          </a:xfrm>
          <a:prstGeom prst="rect">
            <a:avLst/>
          </a:prstGeom>
          <a:solidFill>
            <a:srgbClr val="002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6275BC4-C1D3-D044-9E91-E362BD3962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134" y="12472509"/>
            <a:ext cx="1014891" cy="1014891"/>
          </a:xfrm>
          <a:prstGeom prst="rect">
            <a:avLst/>
          </a:prstGeom>
        </p:spPr>
      </p:pic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2BB7EF4-4D8E-4245-927E-E263E27AE85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879" y="12496800"/>
            <a:ext cx="811146" cy="1014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50B5A7-A7B1-944F-A5E1-10EA616A406A}"/>
              </a:ext>
            </a:extLst>
          </p:cNvPr>
          <p:cNvSpPr/>
          <p:nvPr userDrawn="1"/>
        </p:nvSpPr>
        <p:spPr>
          <a:xfrm>
            <a:off x="4503804" y="12649200"/>
            <a:ext cx="5703821" cy="64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60"/>
              </a:lnSpc>
            </a:pPr>
            <a:r>
              <a:rPr lang="en-US" sz="800" b="0" i="0" dirty="0">
                <a:solidFill>
                  <a:schemeClr val="bg1"/>
                </a:solidFill>
                <a:effectLst/>
                <a:latin typeface="Verdana Pro" panose="020B0604030504040204" pitchFamily="34" charset="0"/>
              </a:rPr>
              <a:t>The Los Angeles Regional Small Business Development Center Network (LA SBDC) serves businesses throughout Los Angeles, Santa Barbara, and Ventura Counties and is funded through a cooperative agreement with the U.S. Small Business Administration (SBA) and a grant through the California Governor’s Office of Business and Economic Development (GO-Biz).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DADE69-4C47-6E41-8CB4-858560FE8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84934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1B88C-DC12-404D-B3C7-E70EDD96176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25" y="12496800"/>
            <a:ext cx="1393936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54" r:id="rId5"/>
    <p:sldLayoutId id="2147483649" r:id="rId6"/>
    <p:sldLayoutId id="2147483651" r:id="rId7"/>
    <p:sldLayoutId id="2147483656" r:id="rId8"/>
    <p:sldLayoutId id="2147483674" r:id="rId9"/>
    <p:sldLayoutId id="214748367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lang="en-US" sz="48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4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34DC6-EF26-9342-9EC3-0CCB6E089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78832-B9FB-4B41-916A-D2817FACF8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Verdana Pro" panose="020B0604030504040204" pitchFamily="34" charset="0"/>
              </a:rPr>
              <a:t>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33765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E98539-6965-432A-B3AC-9B83D5CD7281}"/>
              </a:ext>
            </a:extLst>
          </p:cNvPr>
          <p:cNvSpPr/>
          <p:nvPr/>
        </p:nvSpPr>
        <p:spPr>
          <a:xfrm>
            <a:off x="0" y="0"/>
            <a:ext cx="10621963" cy="12272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0" descr="A person using a computer&#10;&#10;Description automatically generated">
            <a:extLst>
              <a:ext uri="{FF2B5EF4-FFF2-40B4-BE49-F238E27FC236}">
                <a16:creationId xmlns:a16="http://schemas.microsoft.com/office/drawing/2014/main" id="{0D35EBD0-2536-9E4F-AB58-2C0A371B8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621954" cy="12295284"/>
          </a:xfrm>
          <a:prstGeom prst="rect">
            <a:avLst/>
          </a:prstGeom>
        </p:spPr>
      </p:pic>
      <p:sp>
        <p:nvSpPr>
          <p:cNvPr id="31756" name="TextBox 11">
            <a:extLst>
              <a:ext uri="{FF2B5EF4-FFF2-40B4-BE49-F238E27FC236}">
                <a16:creationId xmlns:a16="http://schemas.microsoft.com/office/drawing/2014/main" id="{3A963A07-7453-3543-ABAC-B221633F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153" y="4191000"/>
            <a:ext cx="599435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r>
              <a:rPr lang="en-US" altLang="en-US" sz="8800" dirty="0">
                <a:solidFill>
                  <a:schemeClr val="bg1"/>
                </a:solidFill>
                <a:latin typeface="Verdana Pro Light" panose="020B0304030504040204" pitchFamily="34" charset="0"/>
              </a:rPr>
              <a:t>We Are</a:t>
            </a:r>
          </a:p>
          <a:p>
            <a:pPr algn="ctr" eaLnBrk="1" hangingPunct="1"/>
            <a:r>
              <a:rPr lang="en-US" altLang="en-US" sz="8800" dirty="0">
                <a:solidFill>
                  <a:schemeClr val="bg1"/>
                </a:solidFill>
                <a:latin typeface="Verdana Pro Light" panose="020B0304030504040204" pitchFamily="34" charset="0"/>
              </a:rPr>
              <a:t>Here To Help</a:t>
            </a:r>
            <a:endParaRPr lang="ru-RU" altLang="en-US" sz="8800" dirty="0">
              <a:solidFill>
                <a:schemeClr val="bg1"/>
              </a:solidFill>
              <a:latin typeface="Verdana Pro Light" panose="020B03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984724-3C52-45CC-9E2A-3B3D6A8FD69F}"/>
              </a:ext>
            </a:extLst>
          </p:cNvPr>
          <p:cNvSpPr/>
          <p:nvPr/>
        </p:nvSpPr>
        <p:spPr>
          <a:xfrm>
            <a:off x="1708380" y="2698877"/>
            <a:ext cx="7205202" cy="7207123"/>
          </a:xfrm>
          <a:prstGeom prst="ellipse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8EC1080-5553-1646-A862-32A4904FD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2096" y="3640170"/>
            <a:ext cx="10001183" cy="554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en-US" sz="9000" dirty="0">
                <a:solidFill>
                  <a:schemeClr val="accent2"/>
                </a:solidFill>
                <a:latin typeface="Verdana Pro Light" panose="020B0304030504040204" pitchFamily="34" charset="0"/>
              </a:rPr>
              <a:t>Contact us today </a:t>
            </a:r>
            <a:br>
              <a:rPr lang="en-US" altLang="en-US" sz="9000" dirty="0">
                <a:solidFill>
                  <a:schemeClr val="accent2"/>
                </a:solidFill>
                <a:latin typeface="Verdana Pro Light" panose="020B0304030504040204" pitchFamily="34" charset="0"/>
              </a:rPr>
            </a:br>
            <a:r>
              <a:rPr lang="en-US" altLang="en-US" sz="9000" dirty="0">
                <a:solidFill>
                  <a:schemeClr val="accent2"/>
                </a:solidFill>
                <a:latin typeface="Verdana Pro Light" panose="020B0304030504040204" pitchFamily="34" charset="0"/>
              </a:rPr>
              <a:t>to get started!</a:t>
            </a:r>
          </a:p>
          <a:p>
            <a:pPr eaLnBrk="1" hangingPunct="1"/>
            <a:r>
              <a:rPr lang="en-US" altLang="en-US" sz="3200" dirty="0">
                <a:solidFill>
                  <a:schemeClr val="tx2"/>
                </a:solidFill>
                <a:latin typeface="Verdana Pro Light" panose="020B0304030504040204" pitchFamily="34" charset="0"/>
              </a:rPr>
              <a:t/>
            </a:r>
            <a:br>
              <a:rPr lang="en-US" altLang="en-US" sz="3200" dirty="0">
                <a:solidFill>
                  <a:schemeClr val="tx2"/>
                </a:solidFill>
                <a:latin typeface="Verdana Pro Light" panose="020B0304030504040204" pitchFamily="34" charset="0"/>
              </a:rPr>
            </a:br>
            <a:r>
              <a:rPr lang="en-US" altLang="en-US" sz="7000" dirty="0">
                <a:solidFill>
                  <a:schemeClr val="accent3"/>
                </a:solidFill>
                <a:latin typeface="Verdana Pro" panose="020B0604030504040204" pitchFamily="34" charset="0"/>
              </a:rPr>
              <a:t>1-866-588-SBDC</a:t>
            </a:r>
            <a:endParaRPr lang="en-US" altLang="en-US" sz="4400" baseline="30000" dirty="0">
              <a:solidFill>
                <a:schemeClr val="accent3"/>
              </a:solidFill>
              <a:latin typeface="Verdana Pro Light" panose="020B03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5300" dirty="0" err="1">
                <a:solidFill>
                  <a:schemeClr val="accent3"/>
                </a:solidFill>
                <a:latin typeface="Verdana Pro Light" panose="020B0304030504040204" pitchFamily="34" charset="0"/>
              </a:rPr>
              <a:t>smallbizla.org</a:t>
            </a:r>
            <a:r>
              <a:rPr lang="en-US" altLang="en-US" sz="5300" dirty="0">
                <a:solidFill>
                  <a:schemeClr val="accent3"/>
                </a:solidFill>
                <a:latin typeface="Verdana Pro Light" panose="020B0304030504040204" pitchFamily="34" charset="0"/>
              </a:rPr>
              <a:t>/</a:t>
            </a:r>
            <a:r>
              <a:rPr lang="en-US" altLang="en-US" sz="5300" dirty="0" err="1">
                <a:solidFill>
                  <a:schemeClr val="accent3"/>
                </a:solidFill>
                <a:latin typeface="Verdana Pro Light" panose="020B0304030504040204" pitchFamily="34" charset="0"/>
              </a:rPr>
              <a:t>newclient</a:t>
            </a:r>
            <a:endParaRPr lang="ru-RU" altLang="en-US" sz="5300" dirty="0">
              <a:solidFill>
                <a:schemeClr val="accent3"/>
              </a:solidFill>
              <a:latin typeface="Verdana Pro Light" panose="020B03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1EA4A-98F0-F448-A81A-1FDDC24D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3708D9-21DD-214F-8A07-C9D4906F60B1}"/>
              </a:ext>
            </a:extLst>
          </p:cNvPr>
          <p:cNvCxnSpPr>
            <a:cxnSpLocks/>
          </p:cNvCxnSpPr>
          <p:nvPr/>
        </p:nvCxnSpPr>
        <p:spPr>
          <a:xfrm>
            <a:off x="10969625" y="0"/>
            <a:ext cx="0" cy="1227296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C14B44-889F-8F4C-8641-77A79607AD03}"/>
              </a:ext>
            </a:extLst>
          </p:cNvPr>
          <p:cNvSpPr/>
          <p:nvPr/>
        </p:nvSpPr>
        <p:spPr>
          <a:xfrm>
            <a:off x="0" y="5334000"/>
            <a:ext cx="24377650" cy="48768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23B27-2A85-574E-B9A3-BA95D80A9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>
                <a:latin typeface="Verdana Pro Light" panose="020B0304030504040204" pitchFamily="34" charset="0"/>
              </a:rPr>
              <a:t>Insert 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88BEC-7551-DA4C-9309-D9835127B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Verdana Pro" panose="020B0604030504040204" pitchFamily="34" charset="0"/>
              </a:rPr>
              <a:t>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8577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C14B44-889F-8F4C-8641-77A79607AD03}"/>
              </a:ext>
            </a:extLst>
          </p:cNvPr>
          <p:cNvSpPr/>
          <p:nvPr/>
        </p:nvSpPr>
        <p:spPr>
          <a:xfrm>
            <a:off x="0" y="5334000"/>
            <a:ext cx="24377650" cy="48768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23B27-2A85-574E-B9A3-BA95D80A9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>
                <a:latin typeface="Verdana Pro Light" panose="020B0304030504040204" pitchFamily="34" charset="0"/>
              </a:rPr>
              <a:t>Insert 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88BEC-7551-DA4C-9309-D9835127B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Verdana Pro" panose="020B0604030504040204" pitchFamily="34" charset="0"/>
              </a:rPr>
              <a:t>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16587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C14B44-889F-8F4C-8641-77A79607AD03}"/>
              </a:ext>
            </a:extLst>
          </p:cNvPr>
          <p:cNvSpPr/>
          <p:nvPr/>
        </p:nvSpPr>
        <p:spPr>
          <a:xfrm>
            <a:off x="0" y="5334000"/>
            <a:ext cx="24377650" cy="48768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23B27-2A85-574E-B9A3-BA95D80A9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599"/>
            <a:ext cx="10896600" cy="3423567"/>
          </a:xfrm>
        </p:spPr>
        <p:txBody>
          <a:bodyPr/>
          <a:lstStyle/>
          <a:p>
            <a:r>
              <a:rPr lang="en-US" b="0" dirty="0">
                <a:latin typeface="Verdana Pro Light" panose="020B0304030504040204" pitchFamily="34" charset="0"/>
              </a:rPr>
              <a:t>Insert 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88BEC-7551-DA4C-9309-D9835127B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1366"/>
            <a:ext cx="10896600" cy="1371600"/>
          </a:xfrm>
        </p:spPr>
        <p:txBody>
          <a:bodyPr/>
          <a:lstStyle/>
          <a:p>
            <a:r>
              <a:rPr lang="en-US" dirty="0">
                <a:latin typeface="Verdana Pro" panose="020B0604030504040204" pitchFamily="34" charset="0"/>
              </a:rPr>
              <a:t>For Small Businesses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5DF664-689C-F44A-A181-89435DEDF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D01B1F-2588-9646-AA34-2AAC7974B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Business Advisor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5400" dirty="0" smtClean="0">
                <a:latin typeface="Verdana Pro Light" panose="020B0304030504040204" pitchFamily="34" charset="0"/>
              </a:rPr>
              <a:t>xxx-xxx-</a:t>
            </a:r>
            <a:r>
              <a:rPr lang="en-US" sz="5400" dirty="0" err="1" smtClean="0">
                <a:latin typeface="Verdana Pro Light" panose="020B0304030504040204" pitchFamily="34" charset="0"/>
              </a:rPr>
              <a:t>xxxx</a:t>
            </a:r>
            <a:endParaRPr lang="en-US" sz="5400" dirty="0">
              <a:latin typeface="Verdana Pro Light" panose="020B030403050404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4400" dirty="0" smtClean="0">
                <a:latin typeface="Verdana Pro Light" panose="020B0304030504040204" pitchFamily="34" charset="0"/>
              </a:rPr>
              <a:t>xxxxxxxxxxxxxx@smallbizla.org</a:t>
            </a:r>
            <a:endParaRPr lang="en-US" sz="4400" dirty="0">
              <a:latin typeface="Verdana Pro Light" panose="020B030403050404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r="8834"/>
          <a:stretch>
            <a:fillRect/>
          </a:stretch>
        </p:blipFill>
        <p:spPr/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94E188-271E-0045-A14C-D9E4BBA65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098441-C8F9-644D-9D00-44956BC76B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8025" y="9067800"/>
            <a:ext cx="13411199" cy="1828800"/>
          </a:xfrm>
        </p:spPr>
        <p:txBody>
          <a:bodyPr/>
          <a:lstStyle/>
          <a:p>
            <a:r>
              <a:rPr lang="en-US" altLang="en-US" dirty="0"/>
              <a:t>Los Angeles Regional Small Business Development Center Network</a:t>
            </a:r>
            <a:endParaRPr lang="ru-RU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6FE93-9AA8-E840-9A1F-26010CFABF54}"/>
              </a:ext>
            </a:extLst>
          </p:cNvPr>
          <p:cNvSpPr txBox="1"/>
          <p:nvPr/>
        </p:nvSpPr>
        <p:spPr>
          <a:xfrm>
            <a:off x="3394543" y="58871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 Pro Light" panose="020B0304030504040204" pitchFamily="34" charset="0"/>
              </a:rPr>
              <a:t>Insert Photo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CFDFC9-2ECF-8444-B768-1C041129A5DA}"/>
              </a:ext>
            </a:extLst>
          </p:cNvPr>
          <p:cNvCxnSpPr/>
          <p:nvPr/>
        </p:nvCxnSpPr>
        <p:spPr>
          <a:xfrm>
            <a:off x="8607425" y="1371600"/>
            <a:ext cx="0" cy="9525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5DE34C-AD4E-F64A-8ED4-C3EA62F9F0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C2AD1-AA96-CB4E-889D-AF8C50F53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56041-E4D8-0F49-A9EA-18180C2AE5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175" y="8686800"/>
            <a:ext cx="36355851" cy="3613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8EEF9-BEFC-1C42-BE48-F6F3E7ED8DC9}"/>
              </a:ext>
            </a:extLst>
          </p:cNvPr>
          <p:cNvGrpSpPr/>
          <p:nvPr/>
        </p:nvGrpSpPr>
        <p:grpSpPr>
          <a:xfrm>
            <a:off x="1139825" y="3179326"/>
            <a:ext cx="9829794" cy="3373874"/>
            <a:chOff x="1216025" y="3179326"/>
            <a:chExt cx="9829794" cy="33738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D03B2D-6264-0040-8395-EE652E34B061}"/>
                </a:ext>
              </a:extLst>
            </p:cNvPr>
            <p:cNvSpPr/>
            <p:nvPr/>
          </p:nvSpPr>
          <p:spPr>
            <a:xfrm>
              <a:off x="1673237" y="3179326"/>
              <a:ext cx="9372582" cy="3125792"/>
            </a:xfrm>
            <a:prstGeom prst="rect">
              <a:avLst/>
            </a:prstGeom>
          </p:spPr>
          <p:txBody>
            <a:bodyPr wrap="square" numCol="1" spc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400" dirty="0">
                  <a:latin typeface="Verdana Pro Light" panose="020B0304030504040204" pitchFamily="34" charset="0"/>
                </a:rPr>
                <a:t>The SBDC is a national program with over </a:t>
              </a:r>
              <a:br>
                <a:rPr lang="en-US" sz="3400" dirty="0">
                  <a:latin typeface="Verdana Pro Light" panose="020B0304030504040204" pitchFamily="34" charset="0"/>
                </a:rPr>
              </a:br>
              <a:r>
                <a:rPr lang="en-US" sz="3400" dirty="0">
                  <a:solidFill>
                    <a:schemeClr val="accent3"/>
                  </a:solidFill>
                  <a:latin typeface="Verdana Pro" panose="020B0604030504040204" pitchFamily="34" charset="0"/>
                </a:rPr>
                <a:t>1,000 locations across the country, </a:t>
              </a:r>
              <a:r>
                <a:rPr lang="en-US" sz="3400" dirty="0">
                  <a:latin typeface="Verdana Pro Light" panose="020B0304030504040204" pitchFamily="34" charset="0"/>
                </a:rPr>
                <a:t>helping to stimulate economic growth through business advising and development.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8D2F90-D900-A741-9DEF-4373B05C96E3}"/>
                </a:ext>
              </a:extLst>
            </p:cNvPr>
            <p:cNvCxnSpPr>
              <a:cxnSpLocks/>
            </p:cNvCxnSpPr>
            <p:nvPr/>
          </p:nvCxnSpPr>
          <p:spPr>
            <a:xfrm>
              <a:off x="1216025" y="3179326"/>
              <a:ext cx="0" cy="337387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1985FA-73BC-B849-ADD7-6F0A31D21494}"/>
              </a:ext>
            </a:extLst>
          </p:cNvPr>
          <p:cNvGrpSpPr/>
          <p:nvPr/>
        </p:nvGrpSpPr>
        <p:grpSpPr>
          <a:xfrm>
            <a:off x="11503025" y="3179326"/>
            <a:ext cx="11586925" cy="3373874"/>
            <a:chOff x="11548745" y="3179326"/>
            <a:chExt cx="11586925" cy="337387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F7A04E-C0A6-9847-BCA9-FCFABCC31FA6}"/>
                </a:ext>
              </a:extLst>
            </p:cNvPr>
            <p:cNvCxnSpPr>
              <a:cxnSpLocks/>
            </p:cNvCxnSpPr>
            <p:nvPr/>
          </p:nvCxnSpPr>
          <p:spPr>
            <a:xfrm>
              <a:off x="11548745" y="3179326"/>
              <a:ext cx="0" cy="337387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6C46FD-F091-6D41-9048-6A0B52930F4E}"/>
                </a:ext>
              </a:extLst>
            </p:cNvPr>
            <p:cNvSpPr/>
            <p:nvPr/>
          </p:nvSpPr>
          <p:spPr>
            <a:xfrm>
              <a:off x="12012061" y="3179326"/>
              <a:ext cx="11123609" cy="3125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400" dirty="0">
                  <a:solidFill>
                    <a:schemeClr val="accent3"/>
                  </a:solidFill>
                  <a:latin typeface="Verdana Pro" panose="020B0604030504040204" pitchFamily="34" charset="0"/>
                </a:rPr>
                <a:t>We offer no-cost services to the local businesses</a:t>
              </a:r>
              <a:r>
                <a:rPr lang="en-US" sz="3400" dirty="0">
                  <a:latin typeface="Verdana Pro Light" panose="020B0304030504040204" pitchFamily="34" charset="0"/>
                </a:rPr>
                <a:t> through funding provided by the U.S. Small Business Administration (SBA), and from the Office of the Governor on Business &amp; Economic Development.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7856E-7 3.7037E-6 L -0.25 3.7037E-6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9BAD4-701D-E742-9D69-6438DF76E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8395" r="1173" b="10911"/>
          <a:stretch/>
        </p:blipFill>
        <p:spPr>
          <a:xfrm>
            <a:off x="0" y="1"/>
            <a:ext cx="24377650" cy="122681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81766A-79F3-9E4F-A34E-8FB7D1B4AD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C2AD1-AA96-CB4E-889D-AF8C50F53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D03B2D-6264-0040-8395-EE652E34B061}"/>
              </a:ext>
            </a:extLst>
          </p:cNvPr>
          <p:cNvSpPr/>
          <p:nvPr/>
        </p:nvSpPr>
        <p:spPr>
          <a:xfrm>
            <a:off x="1012042" y="8883441"/>
            <a:ext cx="9372582" cy="2340962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Verdana Pro" panose="020B0604030504040204" pitchFamily="34" charset="0"/>
              </a:rPr>
              <a:t>LA Regional SBDC Network operates ten service locations throughout Los Angeles, Santa Barbara, and Ventura Counties.</a:t>
            </a:r>
          </a:p>
        </p:txBody>
      </p:sp>
    </p:spTree>
    <p:extLst>
      <p:ext uri="{BB962C8B-B14F-4D97-AF65-F5344CB8AC3E}">
        <p14:creationId xmlns:p14="http://schemas.microsoft.com/office/powerpoint/2010/main" val="30013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D5D0E6-6F66-3E40-B2F3-0604BA03B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2CE29-F236-F54A-BA8D-4CA3E646D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104487-DF88-6348-8863-485ECE125C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425" y="2971800"/>
            <a:ext cx="12801598" cy="8229600"/>
          </a:xfrm>
        </p:spPr>
        <p:txBody>
          <a:bodyPr/>
          <a:lstStyle/>
          <a:p>
            <a:pPr marL="0" indent="0">
              <a:lnSpc>
                <a:spcPts val="454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  <a:latin typeface="Verdana Pro" panose="020B0604030504040204" pitchFamily="34" charset="0"/>
              </a:rPr>
              <a:t>We are here to help.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200" dirty="0">
                <a:solidFill>
                  <a:schemeClr val="accent5"/>
                </a:solidFill>
              </a:rPr>
              <a:t>From assistance in accessing emergency capital to planning for the new business landscape, our SBDC business experts are standing by to support you with no-cost advising and training. 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endParaRPr lang="en-US" sz="3200" dirty="0">
              <a:solidFill>
                <a:schemeClr val="accent5"/>
              </a:solidFill>
            </a:endParaRPr>
          </a:p>
          <a:p>
            <a:pPr marL="0" indent="0">
              <a:lnSpc>
                <a:spcPts val="454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accent3"/>
                </a:solidFill>
                <a:latin typeface="Verdana Pro SemiBold" panose="020B0604030504040204" pitchFamily="34" charset="0"/>
              </a:rPr>
              <a:t>Our small business experts can help you with:</a:t>
            </a:r>
          </a:p>
          <a:p>
            <a:pPr marL="1484313" lvl="1" indent="-571500">
              <a:lnSpc>
                <a:spcPct val="150000"/>
              </a:lnSpc>
              <a:buClr>
                <a:schemeClr val="accent5"/>
              </a:buClr>
            </a:pPr>
            <a:r>
              <a:rPr lang="en-US" sz="3200" dirty="0">
                <a:solidFill>
                  <a:schemeClr val="accent5"/>
                </a:solidFill>
              </a:rPr>
              <a:t>Re-Opening Strategies</a:t>
            </a:r>
          </a:p>
          <a:p>
            <a:pPr marL="1484313" lvl="1" indent="-571500">
              <a:lnSpc>
                <a:spcPct val="150000"/>
              </a:lnSpc>
              <a:buClr>
                <a:schemeClr val="accent5"/>
              </a:buClr>
            </a:pPr>
            <a:r>
              <a:rPr lang="en-US" sz="3200" dirty="0">
                <a:solidFill>
                  <a:schemeClr val="accent5"/>
                </a:solidFill>
              </a:rPr>
              <a:t>Advising on Disaster Funding</a:t>
            </a:r>
          </a:p>
          <a:p>
            <a:pPr marL="1484313" lvl="1" indent="-571500">
              <a:lnSpc>
                <a:spcPct val="150000"/>
              </a:lnSpc>
              <a:buClr>
                <a:schemeClr val="accent5"/>
              </a:buClr>
            </a:pPr>
            <a:r>
              <a:rPr lang="en-US" sz="3200" dirty="0">
                <a:solidFill>
                  <a:schemeClr val="accent5"/>
                </a:solidFill>
              </a:rPr>
              <a:t>Adapting Post-Pandemic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BF5CF-653F-6648-B52B-77AE228BB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9" t="-104" r="52825" b="104"/>
          <a:stretch/>
        </p:blipFill>
        <p:spPr>
          <a:xfrm flipH="1">
            <a:off x="15008224" y="838199"/>
            <a:ext cx="8458197" cy="104393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D202FA-B6F1-E141-B45F-333E2D37ED7A}"/>
              </a:ext>
            </a:extLst>
          </p:cNvPr>
          <p:cNvCxnSpPr>
            <a:cxnSpLocks/>
          </p:cNvCxnSpPr>
          <p:nvPr/>
        </p:nvCxnSpPr>
        <p:spPr>
          <a:xfrm>
            <a:off x="14551025" y="838200"/>
            <a:ext cx="0" cy="104394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0AF5A-DF5C-9B47-BBEE-C25D56DC7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Services Offered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CA160-9762-914D-8F1F-DD8B436FF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1CB3D-1023-9441-9B27-F6F6B2858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425" y="2971800"/>
            <a:ext cx="9753600" cy="8229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At the SBDC, we offer no-cost advising on navigating current economic challenges, online training opportunities, and strategies to help you safely re-open your business.</a:t>
            </a:r>
          </a:p>
        </p:txBody>
      </p:sp>
      <p:sp>
        <p:nvSpPr>
          <p:cNvPr id="29699" name="TextBox 20">
            <a:extLst>
              <a:ext uri="{FF2B5EF4-FFF2-40B4-BE49-F238E27FC236}">
                <a16:creationId xmlns:a16="http://schemas.microsoft.com/office/drawing/2014/main" id="{C54D5A6E-1A95-AE40-8E79-9873453C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091" y="3420085"/>
            <a:ext cx="7592501" cy="328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5400" b="1" dirty="0">
                <a:solidFill>
                  <a:srgbClr val="21325F"/>
                </a:solidFill>
                <a:latin typeface="Verdana Pro" panose="020B0604030504040204" pitchFamily="34" charset="0"/>
              </a:rPr>
              <a:t>No-Cost </a:t>
            </a:r>
            <a:br>
              <a:rPr lang="en-US" altLang="en-US" sz="5400" b="1" dirty="0">
                <a:solidFill>
                  <a:srgbClr val="21325F"/>
                </a:solidFill>
                <a:latin typeface="Verdana Pro" panose="020B0604030504040204" pitchFamily="34" charset="0"/>
              </a:rPr>
            </a:br>
            <a:r>
              <a:rPr lang="en-US" altLang="en-US" sz="5400" b="1" dirty="0">
                <a:solidFill>
                  <a:srgbClr val="21325F"/>
                </a:solidFill>
                <a:latin typeface="Verdana Pro" panose="020B0604030504040204" pitchFamily="34" charset="0"/>
              </a:rPr>
              <a:t>Business Advising</a:t>
            </a:r>
            <a:endParaRPr lang="en-US" altLang="en-US" sz="5400" b="1" dirty="0">
              <a:solidFill>
                <a:schemeClr val="tx2"/>
              </a:solidFill>
              <a:latin typeface="Verdana Pro" panose="020B0604030504040204" pitchFamily="34" charset="0"/>
            </a:endParaRPr>
          </a:p>
          <a:p>
            <a:pPr eaLnBrk="1" hangingPunct="1">
              <a:lnSpc>
                <a:spcPts val="5720"/>
              </a:lnSpc>
            </a:pPr>
            <a:r>
              <a:rPr lang="en-US" altLang="en-US" dirty="0">
                <a:latin typeface="Verdana Pro Light" panose="020B0304030504040204" pitchFamily="34" charset="0"/>
              </a:rPr>
              <a:t>Meet one-on-one to address your specific needs and 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74152-6294-144C-B3AB-8BBB9E909E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2238" y="2698439"/>
            <a:ext cx="2218500" cy="2363185"/>
          </a:xfrm>
          <a:prstGeom prst="rect">
            <a:avLst/>
          </a:prstGeom>
        </p:spPr>
      </p:pic>
      <p:sp>
        <p:nvSpPr>
          <p:cNvPr id="29706" name="TextBox 51">
            <a:extLst>
              <a:ext uri="{FF2B5EF4-FFF2-40B4-BE49-F238E27FC236}">
                <a16:creationId xmlns:a16="http://schemas.microsoft.com/office/drawing/2014/main" id="{74ADA1FA-4C94-B74F-B7D9-C7401504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9267" y="8212610"/>
            <a:ext cx="7818957" cy="24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ts val="6480"/>
              </a:lnSpc>
              <a:spcAft>
                <a:spcPts val="600"/>
              </a:spcAft>
            </a:pPr>
            <a:r>
              <a:rPr lang="en-US" altLang="en-US" sz="5400" b="1" dirty="0">
                <a:solidFill>
                  <a:srgbClr val="21325F"/>
                </a:solidFill>
                <a:latin typeface="Verdana Pro" panose="020B0604030504040204" pitchFamily="34" charset="0"/>
              </a:rPr>
              <a:t>Virtual Training</a:t>
            </a:r>
          </a:p>
          <a:p>
            <a:pPr eaLnBrk="1" hangingPunct="1"/>
            <a:endParaRPr lang="en-US" altLang="en-US" sz="500" b="1" dirty="0">
              <a:solidFill>
                <a:schemeClr val="tx2"/>
              </a:solidFill>
              <a:latin typeface="Verdana Pro" panose="020B0604030504040204" pitchFamily="34" charset="0"/>
            </a:endParaRPr>
          </a:p>
          <a:p>
            <a:pPr eaLnBrk="1" hangingPunct="1">
              <a:lnSpc>
                <a:spcPts val="5720"/>
              </a:lnSpc>
            </a:pPr>
            <a:r>
              <a:rPr lang="en-US" altLang="en-US" dirty="0">
                <a:latin typeface="Verdana Pro Light" panose="020B0304030504040204" pitchFamily="34" charset="0"/>
              </a:rPr>
              <a:t>Comprehensive workshops to help adapt and grow your business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2B6EA-340B-814D-ABD5-16244EB32A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52870" y="7086600"/>
            <a:ext cx="2507868" cy="18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SBDC LA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254A"/>
      </a:accent1>
      <a:accent2>
        <a:srgbClr val="BE2343"/>
      </a:accent2>
      <a:accent3>
        <a:srgbClr val="263776"/>
      </a:accent3>
      <a:accent4>
        <a:srgbClr val="91969B"/>
      </a:accent4>
      <a:accent5>
        <a:srgbClr val="4B5050"/>
      </a:accent5>
      <a:accent6>
        <a:srgbClr val="91969B"/>
      </a:accent6>
      <a:hlink>
        <a:srgbClr val="00254A"/>
      </a:hlink>
      <a:folHlink>
        <a:srgbClr val="41404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94261</TotalTime>
  <Words>356</Words>
  <Application>Microsoft Office PowerPoint</Application>
  <PresentationFormat>Custom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 Light</vt:lpstr>
      <vt:lpstr>Verdana Pro</vt:lpstr>
      <vt:lpstr>Verdana Pro Light</vt:lpstr>
      <vt:lpstr>Verdana Pro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Аларон</dc:creator>
  <cp:keywords/>
  <dc:description/>
  <cp:lastModifiedBy>Kristen Brady</cp:lastModifiedBy>
  <cp:revision>9030</cp:revision>
  <dcterms:created xsi:type="dcterms:W3CDTF">2014-11-12T21:47:38Z</dcterms:created>
  <dcterms:modified xsi:type="dcterms:W3CDTF">2020-09-17T20:59:42Z</dcterms:modified>
  <cp:category/>
</cp:coreProperties>
</file>